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4" r:id="rId3"/>
    <p:sldId id="257" r:id="rId4"/>
    <p:sldId id="266" r:id="rId5"/>
    <p:sldId id="267" r:id="rId6"/>
    <p:sldId id="258" r:id="rId7"/>
    <p:sldId id="259" r:id="rId8"/>
    <p:sldId id="260" r:id="rId9"/>
    <p:sldId id="263" r:id="rId10"/>
    <p:sldId id="265" r:id="rId11"/>
    <p:sldId id="261" r:id="rId12"/>
    <p:sldId id="262"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48" d="100"/>
          <a:sy n="48" d="100"/>
        </p:scale>
        <p:origin x="63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1/29/2018</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1/29/2018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1/29/2018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1/29/2018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1/29/2018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1/29/2018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1/29/2018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1/29/2018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1/29/2018</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broadwym/student-ap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tidyverse.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studio.com/products/rstudio/download/#download"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Getting started with RStudio</a:t>
            </a:r>
            <a:endParaRPr lang="en-US" dirty="0"/>
          </a:p>
        </p:txBody>
      </p:sp>
      <p:sp>
        <p:nvSpPr>
          <p:cNvPr id="3" name="Subtitle 2"/>
          <p:cNvSpPr>
            <a:spLocks noGrp="1"/>
          </p:cNvSpPr>
          <p:nvPr>
            <p:ph type="subTitle" idx="1"/>
          </p:nvPr>
        </p:nvSpPr>
        <p:spPr/>
        <p:txBody>
          <a:bodyPr>
            <a:normAutofit/>
          </a:bodyPr>
          <a:lstStyle/>
          <a:p>
            <a:r>
              <a:rPr lang="en-US" dirty="0" smtClean="0"/>
              <a:t>Meredith Broadway</a:t>
            </a:r>
          </a:p>
          <a:p>
            <a:r>
              <a:rPr lang="en-US" sz="1300" dirty="0" smtClean="0"/>
              <a:t>Business and Data Analysis Librarian. Owen Graduate School of Management </a:t>
            </a:r>
            <a:endParaRPr lang="en-US" sz="1300" dirty="0"/>
          </a:p>
        </p:txBody>
      </p:sp>
    </p:spTree>
    <p:extLst>
      <p:ext uri="{BB962C8B-B14F-4D97-AF65-F5344CB8AC3E}">
        <p14:creationId xmlns:p14="http://schemas.microsoft.com/office/powerpoint/2010/main" val="589699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72" y="305565"/>
            <a:ext cx="10058400" cy="5574139"/>
          </a:xfrm>
          <a:prstGeom prst="rect">
            <a:avLst/>
          </a:prstGeom>
        </p:spPr>
      </p:pic>
    </p:spTree>
    <p:extLst>
      <p:ext uri="{BB962C8B-B14F-4D97-AF65-F5344CB8AC3E}">
        <p14:creationId xmlns:p14="http://schemas.microsoft.com/office/powerpoint/2010/main" val="670668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RStudio: Help! I need somebody!</a:t>
            </a:r>
            <a:endParaRPr lang="en-US" dirty="0"/>
          </a:p>
        </p:txBody>
      </p:sp>
      <p:sp>
        <p:nvSpPr>
          <p:cNvPr id="3" name="Content Placeholder 2"/>
          <p:cNvSpPr>
            <a:spLocks noGrp="1"/>
          </p:cNvSpPr>
          <p:nvPr>
            <p:ph idx="1"/>
          </p:nvPr>
        </p:nvSpPr>
        <p:spPr/>
        <p:txBody>
          <a:bodyPr/>
          <a:lstStyle/>
          <a:p>
            <a:r>
              <a:rPr lang="en-US" dirty="0" smtClean="0"/>
              <a:t>If you ever need help navigating RStudio you can simple execute: ? + the object you have a question about. (See slide 12 for .gif) </a:t>
            </a:r>
          </a:p>
          <a:p>
            <a:r>
              <a:rPr lang="en-US" dirty="0" smtClean="0"/>
              <a:t>You can also use Help as an ordinary search engine. Simply type the object you have a question about in the ‘Find in Topic’ bar. </a:t>
            </a:r>
          </a:p>
          <a:p>
            <a:r>
              <a:rPr lang="en-US" dirty="0" smtClean="0"/>
              <a:t>Beyond RStudio: </a:t>
            </a:r>
          </a:p>
          <a:p>
            <a:pPr lvl="1"/>
            <a:r>
              <a:rPr lang="en-US" dirty="0" smtClean="0"/>
              <a:t>R/RStudio has an outstanding community on Twitter. Worth a follow: Hadley Wickham, Jenny Bryan, Mara </a:t>
            </a:r>
            <a:r>
              <a:rPr lang="en-US" dirty="0" err="1" smtClean="0"/>
              <a:t>Averick</a:t>
            </a:r>
            <a:r>
              <a:rPr lang="en-US" dirty="0" smtClean="0"/>
              <a:t>. </a:t>
            </a:r>
          </a:p>
          <a:p>
            <a:pPr lvl="1"/>
            <a:r>
              <a:rPr lang="en-US" dirty="0"/>
              <a:t>s</a:t>
            </a:r>
            <a:r>
              <a:rPr lang="en-US" dirty="0" smtClean="0"/>
              <a:t>tackoverflow.com </a:t>
            </a:r>
          </a:p>
          <a:p>
            <a:pPr lvl="1"/>
            <a:r>
              <a:rPr lang="en-US" dirty="0" smtClean="0"/>
              <a:t>r-bloggers.com </a:t>
            </a:r>
            <a:endParaRPr lang="en-US" dirty="0"/>
          </a:p>
        </p:txBody>
      </p:sp>
    </p:spTree>
    <p:extLst>
      <p:ext uri="{BB962C8B-B14F-4D97-AF65-F5344CB8AC3E}">
        <p14:creationId xmlns:p14="http://schemas.microsoft.com/office/powerpoint/2010/main" val="3419707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72" y="275585"/>
            <a:ext cx="10058400" cy="5574139"/>
          </a:xfrm>
          <a:prstGeom prst="rect">
            <a:avLst/>
          </a:prstGeom>
        </p:spPr>
      </p:pic>
    </p:spTree>
    <p:extLst>
      <p:ext uri="{BB962C8B-B14F-4D97-AF65-F5344CB8AC3E}">
        <p14:creationId xmlns:p14="http://schemas.microsoft.com/office/powerpoint/2010/main" val="19682081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to </a:t>
            </a:r>
            <a:r>
              <a:rPr lang="en-US" dirty="0" err="1" smtClean="0"/>
              <a:t>fly_Tom</a:t>
            </a:r>
            <a:r>
              <a:rPr lang="en-US" dirty="0" smtClean="0"/>
              <a:t> Petty.mp3</a:t>
            </a:r>
            <a:endParaRPr lang="en-US" dirty="0"/>
          </a:p>
        </p:txBody>
      </p:sp>
      <p:sp>
        <p:nvSpPr>
          <p:cNvPr id="3" name="Content Placeholder 2"/>
          <p:cNvSpPr>
            <a:spLocks noGrp="1"/>
          </p:cNvSpPr>
          <p:nvPr>
            <p:ph idx="1"/>
          </p:nvPr>
        </p:nvSpPr>
        <p:spPr/>
        <p:txBody>
          <a:bodyPr/>
          <a:lstStyle/>
          <a:p>
            <a:r>
              <a:rPr lang="en-US" dirty="0" smtClean="0"/>
              <a:t>Keep on exploring RStudio! The user interface is intuitive. </a:t>
            </a:r>
          </a:p>
          <a:p>
            <a:r>
              <a:rPr lang="en-US" dirty="0" smtClean="0"/>
              <a:t>It will be good to have a basic knowledge of how to knock around RStudio for the workshop.</a:t>
            </a:r>
          </a:p>
          <a:p>
            <a:pPr lvl="1"/>
            <a:r>
              <a:rPr lang="en-US" dirty="0" smtClean="0"/>
              <a:t>Libraries I will use: ggplot2, </a:t>
            </a:r>
            <a:r>
              <a:rPr lang="en-US" dirty="0" err="1" smtClean="0"/>
              <a:t>magrittr</a:t>
            </a:r>
            <a:r>
              <a:rPr lang="en-US" dirty="0" smtClean="0"/>
              <a:t>, shiny </a:t>
            </a:r>
          </a:p>
          <a:p>
            <a:pPr lvl="1"/>
            <a:r>
              <a:rPr lang="en-US" dirty="0" smtClean="0"/>
              <a:t>I will cover </a:t>
            </a:r>
            <a:r>
              <a:rPr lang="en-US" u="sng" dirty="0" smtClean="0"/>
              <a:t>reactive expressions </a:t>
            </a:r>
            <a:r>
              <a:rPr lang="en-US" dirty="0" smtClean="0"/>
              <a:t>and </a:t>
            </a:r>
            <a:r>
              <a:rPr lang="en-US" u="sng" dirty="0" smtClean="0"/>
              <a:t>if/else statements </a:t>
            </a:r>
          </a:p>
          <a:p>
            <a:pPr lvl="1"/>
            <a:r>
              <a:rPr lang="en-US" dirty="0" smtClean="0"/>
              <a:t>I will also explain two different kinds of statistical models: </a:t>
            </a:r>
            <a:r>
              <a:rPr lang="en-US" u="sng" dirty="0" smtClean="0"/>
              <a:t>linear</a:t>
            </a:r>
            <a:r>
              <a:rPr lang="en-US" dirty="0" smtClean="0"/>
              <a:t> and </a:t>
            </a:r>
            <a:r>
              <a:rPr lang="en-US" u="sng" dirty="0" smtClean="0"/>
              <a:t>LOESS</a:t>
            </a:r>
            <a:r>
              <a:rPr lang="en-US" dirty="0" smtClean="0"/>
              <a:t> </a:t>
            </a:r>
          </a:p>
          <a:p>
            <a:r>
              <a:rPr lang="en-US" dirty="0" smtClean="0"/>
              <a:t>If you’re feeling fancy, download my </a:t>
            </a:r>
            <a:r>
              <a:rPr lang="en-US" dirty="0" err="1" smtClean="0"/>
              <a:t>RShiny</a:t>
            </a:r>
            <a:r>
              <a:rPr lang="en-US" dirty="0" smtClean="0"/>
              <a:t> app on </a:t>
            </a:r>
            <a:r>
              <a:rPr lang="en-US" dirty="0" smtClean="0">
                <a:hlinkClick r:id="rId2"/>
              </a:rPr>
              <a:t>Github</a:t>
            </a:r>
            <a:r>
              <a:rPr lang="en-US" dirty="0" smtClean="0"/>
              <a:t>. Take note of helpful instructions in the README. Try and run the app in RStudio. </a:t>
            </a:r>
            <a:endParaRPr lang="en-US" dirty="0"/>
          </a:p>
        </p:txBody>
      </p:sp>
    </p:spTree>
    <p:extLst>
      <p:ext uri="{BB962C8B-B14F-4D97-AF65-F5344CB8AC3E}">
        <p14:creationId xmlns:p14="http://schemas.microsoft.com/office/powerpoint/2010/main" val="2086841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introduction…</a:t>
            </a:r>
            <a:endParaRPr lang="en-US" dirty="0"/>
          </a:p>
        </p:txBody>
      </p:sp>
      <p:sp>
        <p:nvSpPr>
          <p:cNvPr id="3" name="Content Placeholder 2"/>
          <p:cNvSpPr>
            <a:spLocks noGrp="1"/>
          </p:cNvSpPr>
          <p:nvPr>
            <p:ph idx="1"/>
          </p:nvPr>
        </p:nvSpPr>
        <p:spPr>
          <a:xfrm>
            <a:off x="1154954" y="2603499"/>
            <a:ext cx="9098318" cy="4097103"/>
          </a:xfrm>
        </p:spPr>
        <p:txBody>
          <a:bodyPr>
            <a:noAutofit/>
          </a:bodyPr>
          <a:lstStyle/>
          <a:p>
            <a:r>
              <a:rPr lang="en-US" dirty="0" smtClean="0"/>
              <a:t>R is a programming language that has developed (primarily) for and by </a:t>
            </a:r>
            <a:r>
              <a:rPr lang="en-US" smtClean="0"/>
              <a:t>benchmark science. </a:t>
            </a:r>
            <a:r>
              <a:rPr lang="en-US" dirty="0" smtClean="0"/>
              <a:t>Most of the R users you meet work in STEM. </a:t>
            </a:r>
          </a:p>
          <a:p>
            <a:pPr lvl="1"/>
            <a:r>
              <a:rPr lang="en-US" sz="1800" dirty="0" smtClean="0"/>
              <a:t>Check out the #</a:t>
            </a:r>
            <a:r>
              <a:rPr lang="en-US" sz="1800" dirty="0" err="1" smtClean="0"/>
              <a:t>rstats</a:t>
            </a:r>
            <a:r>
              <a:rPr lang="en-US" sz="1800" dirty="0" smtClean="0"/>
              <a:t> hashtag on Twitter </a:t>
            </a:r>
          </a:p>
          <a:p>
            <a:r>
              <a:rPr lang="en-US" dirty="0" smtClean="0"/>
              <a:t>R is not a “broken” programming language. R is a very powerful tool for manipulating, analyzing, and visualizing data. R contends with Python as a </a:t>
            </a:r>
            <a:r>
              <a:rPr lang="en-US" dirty="0" smtClean="0"/>
              <a:t>language </a:t>
            </a:r>
            <a:r>
              <a:rPr lang="en-US" dirty="0" smtClean="0"/>
              <a:t>and tool worth learning. </a:t>
            </a:r>
          </a:p>
          <a:p>
            <a:r>
              <a:rPr lang="en-US" dirty="0" smtClean="0"/>
              <a:t>R has a thriving and growing community. See more in the “Help! I need somebody!” slide.  </a:t>
            </a:r>
          </a:p>
          <a:p>
            <a:pPr lvl="1"/>
            <a:r>
              <a:rPr lang="en-US" sz="1800" dirty="0" smtClean="0"/>
              <a:t>Hadley Wickham is Chief Scientist at RStudio. He created a collection of R packages called the </a:t>
            </a:r>
            <a:r>
              <a:rPr lang="en-US" sz="1800" dirty="0" smtClean="0">
                <a:hlinkClick r:id="rId2"/>
              </a:rPr>
              <a:t>“</a:t>
            </a:r>
            <a:r>
              <a:rPr lang="en-US" sz="1800" dirty="0" err="1" smtClean="0">
                <a:hlinkClick r:id="rId2"/>
              </a:rPr>
              <a:t>tidyverse</a:t>
            </a:r>
            <a:r>
              <a:rPr lang="en-US" sz="1800" dirty="0" smtClean="0">
                <a:hlinkClick r:id="rId2"/>
              </a:rPr>
              <a:t>.” </a:t>
            </a:r>
            <a:r>
              <a:rPr lang="en-US" sz="1800" dirty="0" smtClean="0"/>
              <a:t>You will see Wickham and the </a:t>
            </a:r>
            <a:r>
              <a:rPr lang="en-US" sz="1800" dirty="0" err="1" smtClean="0"/>
              <a:t>tidyverse</a:t>
            </a:r>
            <a:r>
              <a:rPr lang="en-US" sz="1800" dirty="0" smtClean="0"/>
              <a:t> mentioned everywhere in R-land.  He will be your patron saint as you learn R/RStudio. </a:t>
            </a:r>
            <a:endParaRPr lang="en-US" sz="1800" dirty="0"/>
          </a:p>
        </p:txBody>
      </p:sp>
    </p:spTree>
    <p:extLst>
      <p:ext uri="{BB962C8B-B14F-4D97-AF65-F5344CB8AC3E}">
        <p14:creationId xmlns:p14="http://schemas.microsoft.com/office/powerpoint/2010/main" val="13575540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R &amp; RStudio</a:t>
            </a:r>
            <a:endParaRPr lang="en-US" dirty="0"/>
          </a:p>
        </p:txBody>
      </p:sp>
      <p:sp>
        <p:nvSpPr>
          <p:cNvPr id="3" name="Content Placeholder 2"/>
          <p:cNvSpPr>
            <a:spLocks noGrp="1"/>
          </p:cNvSpPr>
          <p:nvPr>
            <p:ph idx="1"/>
          </p:nvPr>
        </p:nvSpPr>
        <p:spPr/>
        <p:txBody>
          <a:bodyPr>
            <a:normAutofit/>
          </a:bodyPr>
          <a:lstStyle/>
          <a:p>
            <a:r>
              <a:rPr lang="en-US" sz="2400" dirty="0" smtClean="0"/>
              <a:t>RStudio is an </a:t>
            </a:r>
            <a:r>
              <a:rPr lang="en-US" sz="2400" u="sng" dirty="0" smtClean="0"/>
              <a:t>integrated development environment </a:t>
            </a:r>
            <a:r>
              <a:rPr lang="en-US" sz="2400" dirty="0" smtClean="0"/>
              <a:t>(IDE) of R. You cannot download RStudio without standard R. </a:t>
            </a:r>
          </a:p>
          <a:p>
            <a:r>
              <a:rPr lang="en-US" sz="2400" dirty="0" smtClean="0"/>
              <a:t>Download the most recent version of R </a:t>
            </a:r>
            <a:r>
              <a:rPr lang="en-US" sz="2400" dirty="0" smtClean="0">
                <a:hlinkClick r:id="rId2"/>
              </a:rPr>
              <a:t>here</a:t>
            </a:r>
            <a:r>
              <a:rPr lang="en-US" sz="2400" dirty="0" smtClean="0"/>
              <a:t> (version 3.4.3: Kite-Eating Tree). </a:t>
            </a:r>
          </a:p>
          <a:p>
            <a:r>
              <a:rPr lang="en-US" sz="2400" dirty="0" smtClean="0"/>
              <a:t>Download the most recent version of RStudio </a:t>
            </a:r>
            <a:r>
              <a:rPr lang="en-US" sz="2400" dirty="0" smtClean="0">
                <a:hlinkClick r:id="rId3"/>
              </a:rPr>
              <a:t>here</a:t>
            </a:r>
            <a:r>
              <a:rPr lang="en-US" sz="2400" dirty="0" smtClean="0"/>
              <a:t>. Make sure to choose the right installer for your platform (i.e., Windows or Mac). </a:t>
            </a:r>
            <a:endParaRPr lang="en-US" sz="2400" dirty="0"/>
          </a:p>
        </p:txBody>
      </p:sp>
    </p:spTree>
    <p:extLst>
      <p:ext uri="{BB962C8B-B14F-4D97-AF65-F5344CB8AC3E}">
        <p14:creationId xmlns:p14="http://schemas.microsoft.com/office/powerpoint/2010/main" val="4384014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RStudio: Let’s start at the very beginning</a:t>
            </a:r>
            <a:endParaRPr lang="en-US" dirty="0"/>
          </a:p>
        </p:txBody>
      </p:sp>
      <p:sp>
        <p:nvSpPr>
          <p:cNvPr id="3" name="Content Placeholder 2"/>
          <p:cNvSpPr>
            <a:spLocks noGrp="1"/>
          </p:cNvSpPr>
          <p:nvPr>
            <p:ph idx="1"/>
          </p:nvPr>
        </p:nvSpPr>
        <p:spPr/>
        <p:txBody>
          <a:bodyPr/>
          <a:lstStyle/>
          <a:p>
            <a:r>
              <a:rPr lang="en-US" dirty="0" smtClean="0"/>
              <a:t>Open RStudio</a:t>
            </a:r>
          </a:p>
          <a:p>
            <a:r>
              <a:rPr lang="en-US" dirty="0" smtClean="0"/>
              <a:t>Open an R script. A script is where you will execute all your R calls and commands (see slide 5 for .gif). </a:t>
            </a:r>
          </a:p>
          <a:p>
            <a:pPr lvl="1"/>
            <a:r>
              <a:rPr lang="en-US" dirty="0" smtClean="0"/>
              <a:t>File &gt; New File &gt; R Script </a:t>
            </a:r>
          </a:p>
          <a:p>
            <a:r>
              <a:rPr lang="en-US" dirty="0" smtClean="0"/>
              <a:t>Try saving your R script </a:t>
            </a:r>
          </a:p>
          <a:p>
            <a:pPr lvl="1"/>
            <a:r>
              <a:rPr lang="en-US" dirty="0" smtClean="0"/>
              <a:t>File &gt; Save as</a:t>
            </a:r>
          </a:p>
          <a:p>
            <a:pPr lvl="1"/>
            <a:r>
              <a:rPr lang="en-US" dirty="0" smtClean="0"/>
              <a:t>Your script will be saved as an .R object</a:t>
            </a:r>
          </a:p>
          <a:p>
            <a:r>
              <a:rPr lang="en-US" dirty="0" smtClean="0"/>
              <a:t>Easy, right? Let’s keep going! </a:t>
            </a:r>
          </a:p>
        </p:txBody>
      </p:sp>
    </p:spTree>
    <p:extLst>
      <p:ext uri="{BB962C8B-B14F-4D97-AF65-F5344CB8AC3E}">
        <p14:creationId xmlns:p14="http://schemas.microsoft.com/office/powerpoint/2010/main" val="35392994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52" y="215625"/>
            <a:ext cx="10058400" cy="5574139"/>
          </a:xfrm>
          <a:prstGeom prst="rect">
            <a:avLst/>
          </a:prstGeom>
        </p:spPr>
      </p:pic>
    </p:spTree>
    <p:extLst>
      <p:ext uri="{BB962C8B-B14F-4D97-AF65-F5344CB8AC3E}">
        <p14:creationId xmlns:p14="http://schemas.microsoft.com/office/powerpoint/2010/main" val="3214595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RStudio: Upload a dataset</a:t>
            </a:r>
            <a:endParaRPr lang="en-US" dirty="0"/>
          </a:p>
        </p:txBody>
      </p:sp>
      <p:sp>
        <p:nvSpPr>
          <p:cNvPr id="3" name="Content Placeholder 2"/>
          <p:cNvSpPr>
            <a:spLocks noGrp="1"/>
          </p:cNvSpPr>
          <p:nvPr>
            <p:ph idx="1"/>
          </p:nvPr>
        </p:nvSpPr>
        <p:spPr/>
        <p:txBody>
          <a:bodyPr>
            <a:normAutofit/>
          </a:bodyPr>
          <a:lstStyle/>
          <a:p>
            <a:r>
              <a:rPr lang="en-US" sz="2000" dirty="0" smtClean="0"/>
              <a:t>You can upload data in a variety of formats (.csv, .txt, .</a:t>
            </a:r>
            <a:r>
              <a:rPr lang="en-US" sz="2000" dirty="0" err="1" smtClean="0"/>
              <a:t>json</a:t>
            </a:r>
            <a:r>
              <a:rPr lang="en-US" sz="2000" dirty="0" smtClean="0"/>
              <a:t>, etc.) in one of two ways in RStudio.  </a:t>
            </a:r>
          </a:p>
          <a:p>
            <a:r>
              <a:rPr lang="en-US" sz="2000" dirty="0" smtClean="0"/>
              <a:t>First option to upload data: </a:t>
            </a:r>
            <a:r>
              <a:rPr lang="en-US" sz="2000" b="1" dirty="0" smtClean="0"/>
              <a:t>Import Dataset </a:t>
            </a:r>
            <a:r>
              <a:rPr lang="en-US" sz="2000" dirty="0" smtClean="0"/>
              <a:t>(see slide 7 for .gif).</a:t>
            </a:r>
          </a:p>
          <a:p>
            <a:r>
              <a:rPr lang="en-US" sz="2000" dirty="0" smtClean="0"/>
              <a:t>Second option to upload data: </a:t>
            </a:r>
            <a:r>
              <a:rPr lang="en-US" sz="2000" b="1" dirty="0" smtClean="0"/>
              <a:t>read</a:t>
            </a:r>
            <a:r>
              <a:rPr lang="en-US" sz="2000" dirty="0" smtClean="0"/>
              <a:t> function. </a:t>
            </a:r>
            <a:r>
              <a:rPr lang="en-US" sz="2000" dirty="0"/>
              <a:t>Functions you will typically use: read.csv(), </a:t>
            </a:r>
            <a:r>
              <a:rPr lang="en-US" sz="2000" dirty="0" err="1"/>
              <a:t>read.delim</a:t>
            </a:r>
            <a:r>
              <a:rPr lang="en-US" sz="2000" dirty="0"/>
              <a:t>(), </a:t>
            </a:r>
            <a:r>
              <a:rPr lang="en-US" sz="2000" dirty="0" err="1"/>
              <a:t>read_json</a:t>
            </a:r>
            <a:r>
              <a:rPr lang="en-US" sz="2000" dirty="0" smtClean="0"/>
              <a:t>() (see slide 8 for .gif).</a:t>
            </a:r>
          </a:p>
          <a:p>
            <a:r>
              <a:rPr lang="en-US" sz="2000" dirty="0" smtClean="0"/>
              <a:t>Your dataset will automatically be uploaded into an R object called a </a:t>
            </a:r>
            <a:r>
              <a:rPr lang="en-US" sz="2000" u="sng" dirty="0" smtClean="0"/>
              <a:t>data frame</a:t>
            </a:r>
            <a:r>
              <a:rPr lang="en-US" sz="2000" dirty="0" smtClean="0"/>
              <a:t>. This is the easiest object to work with in R. Think of a data frame as a fancy Excel sheet. </a:t>
            </a:r>
          </a:p>
        </p:txBody>
      </p:sp>
    </p:spTree>
    <p:extLst>
      <p:ext uri="{BB962C8B-B14F-4D97-AF65-F5344CB8AC3E}">
        <p14:creationId xmlns:p14="http://schemas.microsoft.com/office/powerpoint/2010/main" val="24890794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9001" y="389130"/>
            <a:ext cx="10064232" cy="5576956"/>
          </a:xfrm>
        </p:spPr>
      </p:pic>
    </p:spTree>
    <p:extLst>
      <p:ext uri="{BB962C8B-B14F-4D97-AF65-F5344CB8AC3E}">
        <p14:creationId xmlns:p14="http://schemas.microsoft.com/office/powerpoint/2010/main" val="8414648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82" y="380516"/>
            <a:ext cx="10058400" cy="5574139"/>
          </a:xfrm>
          <a:prstGeom prst="rect">
            <a:avLst/>
          </a:prstGeom>
        </p:spPr>
      </p:pic>
    </p:spTree>
    <p:extLst>
      <p:ext uri="{BB962C8B-B14F-4D97-AF65-F5344CB8AC3E}">
        <p14:creationId xmlns:p14="http://schemas.microsoft.com/office/powerpoint/2010/main" val="1096016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RStudio: Plotting 101</a:t>
            </a:r>
            <a:endParaRPr lang="en-US" dirty="0"/>
          </a:p>
        </p:txBody>
      </p:sp>
      <p:sp>
        <p:nvSpPr>
          <p:cNvPr id="3" name="Content Placeholder 2"/>
          <p:cNvSpPr>
            <a:spLocks noGrp="1"/>
          </p:cNvSpPr>
          <p:nvPr>
            <p:ph idx="1"/>
          </p:nvPr>
        </p:nvSpPr>
        <p:spPr>
          <a:xfrm>
            <a:off x="1154953" y="2348667"/>
            <a:ext cx="9128297" cy="4144898"/>
          </a:xfrm>
        </p:spPr>
        <p:txBody>
          <a:bodyPr>
            <a:noAutofit/>
          </a:bodyPr>
          <a:lstStyle/>
          <a:p>
            <a:r>
              <a:rPr lang="en-US" sz="1700" dirty="0" smtClean="0"/>
              <a:t>When you first use R/RStudio, you’re going to learn using </a:t>
            </a:r>
            <a:r>
              <a:rPr lang="en-US" sz="1700" u="sng" dirty="0" smtClean="0"/>
              <a:t>“base R.” </a:t>
            </a:r>
            <a:r>
              <a:rPr lang="en-US" sz="1700" dirty="0" smtClean="0"/>
              <a:t>Base R is the most basic form of R you can use. </a:t>
            </a:r>
            <a:r>
              <a:rPr lang="en-US" sz="1700" dirty="0" smtClean="0"/>
              <a:t>(</a:t>
            </a:r>
            <a:r>
              <a:rPr lang="en-US" sz="1700" dirty="0" smtClean="0"/>
              <a:t>See slide 10 for .gif of using base R to plot a histogram.) </a:t>
            </a:r>
          </a:p>
          <a:p>
            <a:pPr lvl="1"/>
            <a:r>
              <a:rPr lang="en-US" sz="1700" dirty="0" smtClean="0"/>
              <a:t>As you learn to use libraries* in R, you’ll upgrade to a more complex form of R. The language is still the same, it just becomes more mature. </a:t>
            </a:r>
          </a:p>
          <a:p>
            <a:pPr lvl="1"/>
            <a:r>
              <a:rPr lang="en-US" sz="1700" dirty="0" smtClean="0"/>
              <a:t>*I will explain the concept of libraries in greater detail in my workshop. For now, think of libraries as a literal library with stacks and books. </a:t>
            </a:r>
          </a:p>
          <a:p>
            <a:pPr lvl="2"/>
            <a:r>
              <a:rPr lang="en-US" sz="1700" dirty="0" smtClean="0"/>
              <a:t>Ex: If you want to write a paper on policy concern in the Tennessee Supreme Court, you go to the law library and pick up books on TN’s historic rulings. Likewise, if you want to visualize data in R, you’re going to want to use the ggplot2 or </a:t>
            </a:r>
            <a:r>
              <a:rPr lang="en-US" sz="1700" dirty="0" err="1" smtClean="0"/>
              <a:t>plotly</a:t>
            </a:r>
            <a:r>
              <a:rPr lang="en-US" sz="1700" dirty="0" smtClean="0"/>
              <a:t> libraries. </a:t>
            </a:r>
          </a:p>
          <a:p>
            <a:pPr lvl="2"/>
            <a:r>
              <a:rPr lang="en-US" sz="1700" dirty="0" smtClean="0"/>
              <a:t>Basically, what you want to accomplish in R will determine what libraries you use. </a:t>
            </a:r>
            <a:endParaRPr lang="en-US" sz="1700" dirty="0"/>
          </a:p>
        </p:txBody>
      </p:sp>
    </p:spTree>
    <p:extLst>
      <p:ext uri="{BB962C8B-B14F-4D97-AF65-F5344CB8AC3E}">
        <p14:creationId xmlns:p14="http://schemas.microsoft.com/office/powerpoint/2010/main" val="22209102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197</TotalTime>
  <Words>783</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 Boardroom</vt:lpstr>
      <vt:lpstr>Getting started with RStudio</vt:lpstr>
      <vt:lpstr>A quick introduction…</vt:lpstr>
      <vt:lpstr>Download R &amp; RStudio</vt:lpstr>
      <vt:lpstr>Exploring RStudio: Let’s start at the very beginning</vt:lpstr>
      <vt:lpstr>PowerPoint Presentation</vt:lpstr>
      <vt:lpstr>Exploring RStudio: Upload a dataset</vt:lpstr>
      <vt:lpstr>PowerPoint Presentation</vt:lpstr>
      <vt:lpstr>PowerPoint Presentation</vt:lpstr>
      <vt:lpstr>Exploring RStudio: Plotting 101</vt:lpstr>
      <vt:lpstr>PowerPoint Presentation</vt:lpstr>
      <vt:lpstr>Exploring RStudio: Help! I need somebody!</vt:lpstr>
      <vt:lpstr>PowerPoint Presentation</vt:lpstr>
      <vt:lpstr>Learning to fly_Tom Petty.mp3</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RStudio</dc:title>
  <dc:creator>Broadway, Meredith C</dc:creator>
  <cp:lastModifiedBy>Broadway, Meredith C</cp:lastModifiedBy>
  <cp:revision>56</cp:revision>
  <dcterms:created xsi:type="dcterms:W3CDTF">2018-01-19T19:42:55Z</dcterms:created>
  <dcterms:modified xsi:type="dcterms:W3CDTF">2018-01-29T22:03:17Z</dcterms:modified>
</cp:coreProperties>
</file>